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7" r:id="rId2"/>
    <p:sldId id="265" r:id="rId3"/>
    <p:sldId id="258" r:id="rId4"/>
    <p:sldId id="259" r:id="rId5"/>
    <p:sldId id="266" r:id="rId6"/>
    <p:sldId id="267" r:id="rId7"/>
    <p:sldId id="268" r:id="rId8"/>
    <p:sldId id="260" r:id="rId9"/>
    <p:sldId id="261" r:id="rId10"/>
    <p:sldId id="262" r:id="rId11"/>
    <p:sldId id="263" r:id="rId12"/>
    <p:sldId id="264" r:id="rId13"/>
    <p:sldId id="269" r:id="rId14"/>
    <p:sldId id="270" r:id="rId15"/>
    <p:sldId id="271" r:id="rId16"/>
    <p:sldId id="272" r:id="rId17"/>
    <p:sldId id="273" r:id="rId18"/>
    <p:sldId id="27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F459289-B772-4E36-94F9-431090B79B4F}">
          <p14:sldIdLst>
            <p14:sldId id="257"/>
            <p14:sldId id="265"/>
            <p14:sldId id="258"/>
            <p14:sldId id="259"/>
            <p14:sldId id="266"/>
            <p14:sldId id="267"/>
            <p14:sldId id="268"/>
            <p14:sldId id="260"/>
            <p14:sldId id="261"/>
            <p14:sldId id="262"/>
            <p14:sldId id="263"/>
            <p14:sldId id="264"/>
            <p14:sldId id="269"/>
            <p14:sldId id="270"/>
            <p14:sldId id="271"/>
            <p14:sldId id="272"/>
            <p14:sldId id="273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D230"/>
    <a:srgbClr val="A0D452"/>
    <a:srgbClr val="35B9B2"/>
    <a:srgbClr val="F81F16"/>
    <a:srgbClr val="AF09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1506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23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8" y="6303902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27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958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13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5820355" y="6249725"/>
            <a:ext cx="3244132" cy="548640"/>
          </a:xfrm>
          <a:prstGeom prst="rect">
            <a:avLst/>
          </a:prstGeom>
          <a:solidFill>
            <a:srgbClr val="AF0917"/>
          </a:solidFill>
          <a:ln>
            <a:solidFill>
              <a:srgbClr val="AF09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797" y="6289035"/>
            <a:ext cx="2902226" cy="47001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7234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569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9499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2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0635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56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5666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676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A8FB4-ED44-4D05-B198-27467FCBC54D}" type="datetimeFigureOut">
              <a:rPr lang="pt-BR" smtClean="0"/>
              <a:t>04/11/2021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6CA9E-2D5F-40E7-B8FB-6BAE5B751AB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837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ESTRUTURAÇÃO DE UMA BASE DE DADOS VOLTADA AO TREINAMENTOS DE MODELOS DE RECONHECIMENTO DE SINAIS DE LIBRAS</a:t>
            </a:r>
            <a:br>
              <a:rPr lang="pt-B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 prst="softRound"/>
          </a:sp3d>
        </p:spPr>
        <p:txBody>
          <a:bodyPr anchor="b"/>
          <a:lstStyle/>
          <a:p>
            <a:r>
              <a:rPr lang="pt-BR" dirty="0">
                <a:solidFill>
                  <a:schemeClr val="bg1"/>
                </a:solidFill>
              </a:rPr>
              <a:t>Carlos Augusto Hubert</a:t>
            </a:r>
          </a:p>
          <a:p>
            <a:r>
              <a:rPr lang="pt-BR" dirty="0">
                <a:solidFill>
                  <a:schemeClr val="bg1"/>
                </a:solidFill>
              </a:rPr>
              <a:t>Mateus Rocha Pereira</a:t>
            </a:r>
          </a:p>
        </p:txBody>
      </p:sp>
    </p:spTree>
    <p:extLst>
      <p:ext uri="{BB962C8B-B14F-4D97-AF65-F5344CB8AC3E}">
        <p14:creationId xmlns:p14="http://schemas.microsoft.com/office/powerpoint/2010/main" val="290108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923A20-E795-4783-8AEF-C53727462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88" y="675094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A28E7C9-53BD-4D3C-A2A4-CD18BCF5C218}"/>
              </a:ext>
            </a:extLst>
          </p:cNvPr>
          <p:cNvSpPr txBox="1"/>
          <p:nvPr/>
        </p:nvSpPr>
        <p:spPr>
          <a:xfrm>
            <a:off x="540564" y="2687031"/>
            <a:ext cx="2302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Configuração de mãos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FD48B3-C33D-4CAC-B7D1-10697BBA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73" y="671500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45E3051-BB09-4590-8B2D-F29E62DBE5D1}"/>
              </a:ext>
            </a:extLst>
          </p:cNvPr>
          <p:cNvSpPr txBox="1"/>
          <p:nvPr/>
        </p:nvSpPr>
        <p:spPr>
          <a:xfrm>
            <a:off x="6362357" y="2683437"/>
            <a:ext cx="2174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Ponto de articulação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06B1E23-3899-47A1-AAA0-162A4E544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88" y="3186488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1160978-1161-449F-8F1B-C550335B74CF}"/>
              </a:ext>
            </a:extLst>
          </p:cNvPr>
          <p:cNvSpPr txBox="1"/>
          <p:nvPr/>
        </p:nvSpPr>
        <p:spPr>
          <a:xfrm>
            <a:off x="884258" y="5196487"/>
            <a:ext cx="161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Movimentação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EA0720-D251-4BB3-BBE2-42BE40D2E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1573" y="3186488"/>
            <a:ext cx="2801038" cy="1881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3A4BF30-1FBD-460D-8806-0542086B39A7}"/>
              </a:ext>
            </a:extLst>
          </p:cNvPr>
          <p:cNvSpPr txBox="1"/>
          <p:nvPr/>
        </p:nvSpPr>
        <p:spPr>
          <a:xfrm>
            <a:off x="6367484" y="5202019"/>
            <a:ext cx="2169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Orientação de mãos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411B036-6AF6-4B0D-838E-C608CFE5A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6533" y="1915962"/>
            <a:ext cx="2690934" cy="1534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17C2055-ED7F-4820-BEC1-9E2DE804FBAF}"/>
              </a:ext>
            </a:extLst>
          </p:cNvPr>
          <p:cNvSpPr txBox="1"/>
          <p:nvPr/>
        </p:nvSpPr>
        <p:spPr>
          <a:xfrm>
            <a:off x="3686796" y="3573581"/>
            <a:ext cx="1770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Expressão faciais</a:t>
            </a:r>
          </a:p>
        </p:txBody>
      </p:sp>
    </p:spTree>
    <p:extLst>
      <p:ext uri="{BB962C8B-B14F-4D97-AF65-F5344CB8AC3E}">
        <p14:creationId xmlns:p14="http://schemas.microsoft.com/office/powerpoint/2010/main" val="274370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863D401-A0CF-4CF6-A781-EBD0606F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08" y="475582"/>
            <a:ext cx="3909729" cy="31937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50" name="Picture 6" descr="Visão computacional: O que é? Como funciona?">
            <a:extLst>
              <a:ext uri="{FF2B5EF4-FFF2-40B4-BE49-F238E27FC236}">
                <a16:creationId xmlns:a16="http://schemas.microsoft.com/office/drawing/2014/main" id="{A590C12D-102F-4DE6-80DD-2271BA013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7" y="2907706"/>
            <a:ext cx="4553347" cy="25574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36221A1-DC0E-4153-83A0-DFADE2374462}"/>
              </a:ext>
            </a:extLst>
          </p:cNvPr>
          <p:cNvSpPr txBox="1"/>
          <p:nvPr/>
        </p:nvSpPr>
        <p:spPr>
          <a:xfrm>
            <a:off x="946253" y="3669285"/>
            <a:ext cx="272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Processamento de Imagem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3C5B591-143B-4BFE-9ED0-4BD0A1343C7C}"/>
              </a:ext>
            </a:extLst>
          </p:cNvPr>
          <p:cNvSpPr txBox="1"/>
          <p:nvPr/>
        </p:nvSpPr>
        <p:spPr>
          <a:xfrm>
            <a:off x="5570975" y="5465169"/>
            <a:ext cx="2159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Visão Computacional</a:t>
            </a:r>
          </a:p>
        </p:txBody>
      </p:sp>
    </p:spTree>
    <p:extLst>
      <p:ext uri="{BB962C8B-B14F-4D97-AF65-F5344CB8AC3E}">
        <p14:creationId xmlns:p14="http://schemas.microsoft.com/office/powerpoint/2010/main" val="75744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6" name="Picture 8">
            <a:extLst>
              <a:ext uri="{FF2B5EF4-FFF2-40B4-BE49-F238E27FC236}">
                <a16:creationId xmlns:a16="http://schemas.microsoft.com/office/drawing/2014/main" id="{5A996D05-D841-4683-BF28-93DFED726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59" y="846850"/>
            <a:ext cx="4177008" cy="25821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AD500BD-9A11-431B-A9D1-7445214ED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518" y="2726108"/>
            <a:ext cx="3383947" cy="286058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658847-3A27-4C21-85E6-223B2AA9F7B9}"/>
              </a:ext>
            </a:extLst>
          </p:cNvPr>
          <p:cNvSpPr txBox="1"/>
          <p:nvPr/>
        </p:nvSpPr>
        <p:spPr>
          <a:xfrm>
            <a:off x="1331841" y="3429000"/>
            <a:ext cx="2580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primitivos de dados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546915-AFDC-4F60-A7E6-D7BCB0DD08C7}"/>
              </a:ext>
            </a:extLst>
          </p:cNvPr>
          <p:cNvSpPr txBox="1"/>
          <p:nvPr/>
        </p:nvSpPr>
        <p:spPr>
          <a:xfrm>
            <a:off x="5561028" y="5586689"/>
            <a:ext cx="293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Tipos de ordenação de dados</a:t>
            </a:r>
          </a:p>
        </p:txBody>
      </p:sp>
    </p:spTree>
    <p:extLst>
      <p:ext uri="{BB962C8B-B14F-4D97-AF65-F5344CB8AC3E}">
        <p14:creationId xmlns:p14="http://schemas.microsoft.com/office/powerpoint/2010/main" val="2482439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B5EF303-817D-4C30-85D7-AE48FE678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29" y="404559"/>
            <a:ext cx="3500862" cy="2420257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</p:pic>
      <p:pic>
        <p:nvPicPr>
          <p:cNvPr id="10243" name="Picture 3">
            <a:extLst>
              <a:ext uri="{FF2B5EF4-FFF2-40B4-BE49-F238E27FC236}">
                <a16:creationId xmlns:a16="http://schemas.microsoft.com/office/drawing/2014/main" id="{1F070E78-7BDC-47BA-BAA7-316A78D53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30" y="4608987"/>
            <a:ext cx="3500862" cy="120908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38498C55-7818-48C9-A736-265968F27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629" y="2989197"/>
            <a:ext cx="3500861" cy="144120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44DF8EC9-6B02-4390-8525-9A36B98B2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98" y="3044738"/>
            <a:ext cx="2965972" cy="277333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1B08D425-C0CE-45DC-831A-B377A9E44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098" y="404559"/>
            <a:ext cx="2965972" cy="242025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76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Metodologia</a:t>
            </a:r>
          </a:p>
        </p:txBody>
      </p:sp>
    </p:spTree>
    <p:extLst>
      <p:ext uri="{BB962C8B-B14F-4D97-AF65-F5344CB8AC3E}">
        <p14:creationId xmlns:p14="http://schemas.microsoft.com/office/powerpoint/2010/main" val="1503681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D67311F4-D616-4A14-8EE7-32CECAD4B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358" y="785078"/>
            <a:ext cx="4231641" cy="1683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D7E944F1-8246-40B6-B10C-9D23F5ADB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10" y="2776805"/>
            <a:ext cx="4320539" cy="27003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555587C7-9C62-405E-B7F8-BF5580245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633" y="2776804"/>
            <a:ext cx="4050506" cy="27003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1320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EFDCDC-B6F2-49DE-BEB8-E1A75A68F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Etapas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EB4B3B-F55B-4788-9A57-3AB8D0BD3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4997450" cy="4351338"/>
          </a:xfrm>
        </p:spPr>
        <p:txBody>
          <a:bodyPr/>
          <a:lstStyle/>
          <a:p>
            <a:r>
              <a:rPr lang="pt-BR" dirty="0"/>
              <a:t>Sinais</a:t>
            </a:r>
          </a:p>
          <a:p>
            <a:r>
              <a:rPr lang="pt-BR" dirty="0"/>
              <a:t>Arquitetura de dados</a:t>
            </a:r>
          </a:p>
          <a:p>
            <a:r>
              <a:rPr lang="pt-BR" dirty="0" err="1"/>
              <a:t>OpenCV</a:t>
            </a:r>
            <a:r>
              <a:rPr lang="pt-BR" dirty="0"/>
              <a:t> e </a:t>
            </a:r>
            <a:r>
              <a:rPr lang="pt-BR" dirty="0" err="1"/>
              <a:t>MediaPipe</a:t>
            </a:r>
            <a:endParaRPr lang="pt-BR" dirty="0"/>
          </a:p>
          <a:p>
            <a:r>
              <a:rPr lang="pt-BR" dirty="0"/>
              <a:t>Ciclos de captura</a:t>
            </a:r>
          </a:p>
          <a:p>
            <a:r>
              <a:rPr lang="pt-BR" dirty="0"/>
              <a:t>Estruturação da base de dados</a:t>
            </a:r>
          </a:p>
          <a:p>
            <a:r>
              <a:rPr lang="pt-BR" dirty="0"/>
              <a:t>Método avaliativo</a:t>
            </a:r>
          </a:p>
        </p:txBody>
      </p:sp>
    </p:spTree>
    <p:extLst>
      <p:ext uri="{BB962C8B-B14F-4D97-AF65-F5344CB8AC3E}">
        <p14:creationId xmlns:p14="http://schemas.microsoft.com/office/powerpoint/2010/main" val="4271763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Considerações Finais</a:t>
            </a:r>
          </a:p>
        </p:txBody>
      </p:sp>
    </p:spTree>
    <p:extLst>
      <p:ext uri="{BB962C8B-B14F-4D97-AF65-F5344CB8AC3E}">
        <p14:creationId xmlns:p14="http://schemas.microsoft.com/office/powerpoint/2010/main" val="3283571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71297-3E9A-4B3D-8A64-B849D02F0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2602309"/>
            <a:ext cx="2419350" cy="165338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Obrigado pela atenção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3743499-A316-4D92-B481-62E9265B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50" y="1452562"/>
            <a:ext cx="3810000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00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191706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ntenda como funciona o Implante Coclear">
            <a:extLst>
              <a:ext uri="{FF2B5EF4-FFF2-40B4-BE49-F238E27FC236}">
                <a16:creationId xmlns:a16="http://schemas.microsoft.com/office/drawing/2014/main" id="{3A30E4A7-413F-444A-9480-BB6F16AB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809750"/>
            <a:ext cx="7143750" cy="3238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28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2377CD-EA1B-43B0-8A42-D06A8E1A3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1095375"/>
            <a:ext cx="8343900" cy="4667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18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7E680937-BC5A-4EEE-91DC-B397A0FB21FC}"/>
              </a:ext>
            </a:extLst>
          </p:cNvPr>
          <p:cNvGrpSpPr/>
          <p:nvPr/>
        </p:nvGrpSpPr>
        <p:grpSpPr>
          <a:xfrm>
            <a:off x="754557" y="1243806"/>
            <a:ext cx="7634885" cy="4370387"/>
            <a:chOff x="754557" y="1243806"/>
            <a:chExt cx="7634885" cy="4370387"/>
          </a:xfrm>
        </p:grpSpPr>
        <p:pic>
          <p:nvPicPr>
            <p:cNvPr id="8194" name="Picture 2" descr="Inclusão não é só divulgação: Contra a exclusão do curso de Letras-Libras  da UFJF - Esquerda Online">
              <a:extLst>
                <a:ext uri="{FF2B5EF4-FFF2-40B4-BE49-F238E27FC236}">
                  <a16:creationId xmlns:a16="http://schemas.microsoft.com/office/drawing/2014/main" id="{1C610753-CC74-417A-8A39-9C01991B1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557" y="1243806"/>
              <a:ext cx="7634885" cy="4370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E6978D56-B189-40BC-8C35-CE48299BCF6E}"/>
                </a:ext>
              </a:extLst>
            </p:cNvPr>
            <p:cNvSpPr/>
            <p:nvPr/>
          </p:nvSpPr>
          <p:spPr>
            <a:xfrm>
              <a:off x="3264493" y="3230310"/>
              <a:ext cx="478565" cy="282011"/>
            </a:xfrm>
            <a:prstGeom prst="ellipse">
              <a:avLst/>
            </a:prstGeom>
            <a:solidFill>
              <a:srgbClr val="F81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F3F3758E-A662-49CB-8B0A-CBC95110ACAE}"/>
                </a:ext>
              </a:extLst>
            </p:cNvPr>
            <p:cNvSpPr/>
            <p:nvPr/>
          </p:nvSpPr>
          <p:spPr>
            <a:xfrm>
              <a:off x="4801312" y="3963824"/>
              <a:ext cx="478565" cy="282011"/>
            </a:xfrm>
            <a:prstGeom prst="ellipse">
              <a:avLst/>
            </a:prstGeom>
            <a:solidFill>
              <a:srgbClr val="A0D4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6D5539D7-62F5-457A-B59C-C27D897FF837}"/>
                </a:ext>
              </a:extLst>
            </p:cNvPr>
            <p:cNvSpPr/>
            <p:nvPr/>
          </p:nvSpPr>
          <p:spPr>
            <a:xfrm>
              <a:off x="3834213" y="4722975"/>
              <a:ext cx="478565" cy="282011"/>
            </a:xfrm>
            <a:prstGeom prst="ellipse">
              <a:avLst/>
            </a:prstGeom>
            <a:solidFill>
              <a:srgbClr val="FFD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713B560-0136-4B24-9567-895A4C0E6157}"/>
                </a:ext>
              </a:extLst>
            </p:cNvPr>
            <p:cNvSpPr/>
            <p:nvPr/>
          </p:nvSpPr>
          <p:spPr>
            <a:xfrm>
              <a:off x="5131750" y="2388549"/>
              <a:ext cx="478565" cy="282011"/>
            </a:xfrm>
            <a:prstGeom prst="ellipse">
              <a:avLst/>
            </a:prstGeom>
            <a:solidFill>
              <a:srgbClr val="35B9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AB6C37BD-322A-45AA-B8E8-4B439352C329}"/>
                </a:ext>
              </a:extLst>
            </p:cNvPr>
            <p:cNvSpPr/>
            <p:nvPr/>
          </p:nvSpPr>
          <p:spPr>
            <a:xfrm>
              <a:off x="4473723" y="4719609"/>
              <a:ext cx="2025353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MEDIO COMPLETO OU SUPERIOR COMPLETO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CCF4E80A-957A-4BEC-A591-29E8290623B5}"/>
                </a:ext>
              </a:extLst>
            </p:cNvPr>
            <p:cNvSpPr/>
            <p:nvPr/>
          </p:nvSpPr>
          <p:spPr>
            <a:xfrm>
              <a:off x="5594647" y="3825025"/>
              <a:ext cx="2480025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FUNDAMENTAL COMPLETO OU MEDIO COMPLETO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984A5BDE-6B4A-4ACD-9BC6-0817DFA100C8}"/>
                </a:ext>
              </a:extLst>
            </p:cNvPr>
            <p:cNvSpPr/>
            <p:nvPr/>
          </p:nvSpPr>
          <p:spPr>
            <a:xfrm>
              <a:off x="5859015" y="2529554"/>
              <a:ext cx="2480025" cy="6676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SEM INSTRUÇÃO OU FUNDAMENTAL COMPLETO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AC0CBD4-AE90-43CC-B46D-7CCADEFFD384}"/>
                </a:ext>
              </a:extLst>
            </p:cNvPr>
            <p:cNvSpPr/>
            <p:nvPr/>
          </p:nvSpPr>
          <p:spPr>
            <a:xfrm>
              <a:off x="4203656" y="3295702"/>
              <a:ext cx="2480025" cy="3338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400" dirty="0">
                  <a:solidFill>
                    <a:sysClr val="windowText" lastClr="000000"/>
                  </a:solidFill>
                </a:rPr>
                <a:t>SUPERIOR COMPLETO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0CBB393-68B8-4A3A-AEF0-FE0D6E0282D3}"/>
                </a:ext>
              </a:extLst>
            </p:cNvPr>
            <p:cNvSpPr/>
            <p:nvPr/>
          </p:nvSpPr>
          <p:spPr>
            <a:xfrm>
              <a:off x="3055120" y="2542569"/>
              <a:ext cx="897309" cy="14100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DATA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A8A6F06-82B1-4716-B51F-B70731EAC7D2}"/>
                </a:ext>
              </a:extLst>
            </p:cNvPr>
            <p:cNvSpPr/>
            <p:nvPr/>
          </p:nvSpPr>
          <p:spPr>
            <a:xfrm>
              <a:off x="1603208" y="2797511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D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2BB19CB8-ACCB-46FF-9406-B7B226422842}"/>
                </a:ext>
              </a:extLst>
            </p:cNvPr>
            <p:cNvSpPr/>
            <p:nvPr/>
          </p:nvSpPr>
          <p:spPr>
            <a:xfrm>
              <a:off x="1603208" y="3322369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AC00113-ACE5-4BCF-93D1-E50CAEF7F765}"/>
                </a:ext>
              </a:extLst>
            </p:cNvPr>
            <p:cNvSpPr/>
            <p:nvPr/>
          </p:nvSpPr>
          <p:spPr>
            <a:xfrm>
              <a:off x="1603207" y="3860434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5F414AEB-3711-4305-9ADA-9B78DDAF1607}"/>
                </a:ext>
              </a:extLst>
            </p:cNvPr>
            <p:cNvSpPr/>
            <p:nvPr/>
          </p:nvSpPr>
          <p:spPr>
            <a:xfrm>
              <a:off x="1603207" y="4398499"/>
              <a:ext cx="199955" cy="20005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100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175A707E-EB6A-4942-8FE4-3EC818B40B54}"/>
                </a:ext>
              </a:extLst>
            </p:cNvPr>
            <p:cNvSpPr/>
            <p:nvPr/>
          </p:nvSpPr>
          <p:spPr>
            <a:xfrm>
              <a:off x="1154552" y="1499303"/>
              <a:ext cx="4571130" cy="517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2800" dirty="0">
                  <a:solidFill>
                    <a:sysClr val="windowText" lastClr="000000"/>
                  </a:solidFill>
                </a:rPr>
                <a:t>ESCOLARIDADE DOS SURDOS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25DF574-770A-4530-AF1D-39D37DE51062}"/>
                </a:ext>
              </a:extLst>
            </p:cNvPr>
            <p:cNvSpPr txBox="1"/>
            <p:nvPr/>
          </p:nvSpPr>
          <p:spPr>
            <a:xfrm>
              <a:off x="5120356" y="252100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58%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46C6359D-60F8-4089-86A0-7E496DAA6152}"/>
                </a:ext>
              </a:extLst>
            </p:cNvPr>
            <p:cNvSpPr txBox="1"/>
            <p:nvPr/>
          </p:nvSpPr>
          <p:spPr>
            <a:xfrm>
              <a:off x="3211867" y="3191949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11%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23DD723-C5DD-4266-B093-E1A2EABEC962}"/>
                </a:ext>
              </a:extLst>
            </p:cNvPr>
            <p:cNvSpPr txBox="1"/>
            <p:nvPr/>
          </p:nvSpPr>
          <p:spPr>
            <a:xfrm>
              <a:off x="4748687" y="3901068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12%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CC7528C8-F808-4DA6-A0CB-697F078F9760}"/>
                </a:ext>
              </a:extLst>
            </p:cNvPr>
            <p:cNvSpPr txBox="1"/>
            <p:nvPr/>
          </p:nvSpPr>
          <p:spPr>
            <a:xfrm>
              <a:off x="3760861" y="4709716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5240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>
            <a:extLst>
              <a:ext uri="{FF2B5EF4-FFF2-40B4-BE49-F238E27FC236}">
                <a16:creationId xmlns:a16="http://schemas.microsoft.com/office/drawing/2014/main" id="{6EC1D836-BA6B-4C4E-8694-539DA858D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0" y="1421896"/>
            <a:ext cx="3728607" cy="152829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A7EE5252-A3D2-49F1-898E-9969ACD2D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084" y="1421896"/>
            <a:ext cx="4289425" cy="321706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B6005160-B9CA-4872-868F-4CA7A28AB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91" y="3110669"/>
            <a:ext cx="3728607" cy="152829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892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2A77A-6D6F-41AB-9108-6C2013AB0BBC}"/>
              </a:ext>
            </a:extLst>
          </p:cNvPr>
          <p:cNvSpPr txBox="1">
            <a:spLocks/>
          </p:cNvSpPr>
          <p:nvPr/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Fundamentação Teórica</a:t>
            </a:r>
          </a:p>
        </p:txBody>
      </p:sp>
    </p:spTree>
    <p:extLst>
      <p:ext uri="{BB962C8B-B14F-4D97-AF65-F5344CB8AC3E}">
        <p14:creationId xmlns:p14="http://schemas.microsoft.com/office/powerpoint/2010/main" val="1257558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Fachada do Instituto Nacional de Educação de Surdos - INES, Rio de Janeiro,  setembro de 1959. Arquivo Nacional. Fundo Correio … | Rio de janeiro, Rio,  Fotos antigas">
            <a:extLst>
              <a:ext uri="{FF2B5EF4-FFF2-40B4-BE49-F238E27FC236}">
                <a16:creationId xmlns:a16="http://schemas.microsoft.com/office/drawing/2014/main" id="{4597BDDD-A187-48A8-8225-FB5BD4D9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6" y="816127"/>
            <a:ext cx="5245100" cy="522574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edro II do Brasil – Wikipédia, a enciclopédia livre">
            <a:extLst>
              <a:ext uri="{FF2B5EF4-FFF2-40B4-BE49-F238E27FC236}">
                <a16:creationId xmlns:a16="http://schemas.microsoft.com/office/drawing/2014/main" id="{E1C17066-8E13-4BB0-A481-7A0A6792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816127"/>
            <a:ext cx="1847850" cy="2476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istória do surdo | meusite">
            <a:extLst>
              <a:ext uri="{FF2B5EF4-FFF2-40B4-BE49-F238E27FC236}">
                <a16:creationId xmlns:a16="http://schemas.microsoft.com/office/drawing/2014/main" id="{4E382337-381F-427E-9E97-C5AB8BA3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3717421"/>
            <a:ext cx="1850309" cy="232445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7B909DF-432A-4BB4-8825-963FCABA7745}"/>
              </a:ext>
            </a:extLst>
          </p:cNvPr>
          <p:cNvSpPr txBox="1"/>
          <p:nvPr/>
        </p:nvSpPr>
        <p:spPr>
          <a:xfrm>
            <a:off x="7680324" y="1869711"/>
            <a:ext cx="140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Dom Pedro II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25DB5E5-06BD-48D8-97AA-2C4D22C4822D}"/>
              </a:ext>
            </a:extLst>
          </p:cNvPr>
          <p:cNvSpPr txBox="1"/>
          <p:nvPr/>
        </p:nvSpPr>
        <p:spPr>
          <a:xfrm>
            <a:off x="7680324" y="4625306"/>
            <a:ext cx="1288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Ernest Huet</a:t>
            </a:r>
          </a:p>
        </p:txBody>
      </p:sp>
    </p:spTree>
    <p:extLst>
      <p:ext uri="{BB962C8B-B14F-4D97-AF65-F5344CB8AC3E}">
        <p14:creationId xmlns:p14="http://schemas.microsoft.com/office/powerpoint/2010/main" val="2251499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igns of Diplomacy - International Day of Sign Languages - United States  Department of State">
            <a:extLst>
              <a:ext uri="{FF2B5EF4-FFF2-40B4-BE49-F238E27FC236}">
                <a16:creationId xmlns:a16="http://schemas.microsoft.com/office/drawing/2014/main" id="{10BD2D54-D02D-428B-A9A5-4F31597A6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198" y="1193800"/>
            <a:ext cx="6241604" cy="39751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77931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</TotalTime>
  <Words>115</Words>
  <Application>Microsoft Office PowerPoint</Application>
  <PresentationFormat>Apresentação na tela (4:3)</PresentationFormat>
  <Paragraphs>40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Personalizar design</vt:lpstr>
      <vt:lpstr>ESTRUTURAÇÃO DE UMA BASE DE DADOS VOLTADA AO TREINAMENTOS DE MODELOS DE RECONHECIMENTO DE SINAIS DE LIBRAS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Etapas</vt:lpstr>
      <vt:lpstr>Apresentação do PowerPoint</vt:lpstr>
      <vt:lpstr>Obrigado pela atenção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Karina Joana Batista Cavalieri</dc:creator>
  <cp:lastModifiedBy>CARLOS HUBERT</cp:lastModifiedBy>
  <cp:revision>13</cp:revision>
  <dcterms:created xsi:type="dcterms:W3CDTF">2019-04-23T18:42:48Z</dcterms:created>
  <dcterms:modified xsi:type="dcterms:W3CDTF">2021-11-04T21:28:31Z</dcterms:modified>
</cp:coreProperties>
</file>